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72" r:id="rId15"/>
    <p:sldId id="269" r:id="rId16"/>
    <p:sldId id="273" r:id="rId17"/>
    <p:sldId id="274" r:id="rId18"/>
    <p:sldId id="275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60" y="16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2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5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1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1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8360-11E6-47E6-B6F8-1B4A69023DED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1D34-3BBB-43DC-A4FA-EF3FBA87E3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5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5.e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0.w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6.emf"/><Relationship Id="rId9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85" y="404664"/>
            <a:ext cx="7772400" cy="1440160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Digital signal processing to increase resolution and efficiency of inelastic instruments</a:t>
            </a:r>
            <a:endParaRPr lang="en-GB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625" y="2305815"/>
            <a:ext cx="7731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DSP is known method of improving efficiency of data acquisition instruments.</a:t>
            </a:r>
          </a:p>
          <a:p>
            <a:pPr lvl="2"/>
            <a:r>
              <a:rPr lang="en-GB" sz="1600" i="1" dirty="0" smtClean="0"/>
              <a:t>(standard radar vs modern active phased array radar)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625" y="3078836"/>
            <a:ext cx="795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PACE project  -- investigation of instrument resolution function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1954" y="3718773"/>
            <a:ext cx="810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Tobyfit</a:t>
            </a:r>
            <a:r>
              <a:rPr lang="en-GB" dirty="0" smtClean="0"/>
              <a:t>  -- the package to use resolution function to help recovering the material’s</a:t>
            </a:r>
          </a:p>
          <a:p>
            <a:pPr lvl="1"/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5392" y="436510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Objectives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02687" y="4879898"/>
            <a:ext cx="813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DSP as alternative way of extracting additional information about scattering process  </a:t>
            </a:r>
          </a:p>
          <a:p>
            <a:r>
              <a:rPr lang="en-GB" dirty="0" smtClean="0"/>
              <a:t>from the knowledge of an instrument’s resolution function.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885" y="5645078"/>
            <a:ext cx="780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Effect of the correlations between the different  signal’s components on the total </a:t>
            </a:r>
          </a:p>
          <a:p>
            <a:r>
              <a:rPr lang="en-GB" dirty="0" smtClean="0"/>
              <a:t>scattering and the recovery of the material dispersion.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9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Time profile at a detector: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0946"/>
              </p:ext>
            </p:extLst>
          </p:nvPr>
        </p:nvGraphicFramePr>
        <p:xfrm>
          <a:off x="1547664" y="4934421"/>
          <a:ext cx="603408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Equation" r:id="rId3" imgW="2933640" imgH="469800" progId="Equation.DSMT4">
                  <p:embed/>
                </p:oleObj>
              </mc:Choice>
              <mc:Fallback>
                <p:oleObj name="Equation" r:id="rId3" imgW="293364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34421"/>
                        <a:ext cx="6034087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024330"/>
              </p:ext>
            </p:extLst>
          </p:nvPr>
        </p:nvGraphicFramePr>
        <p:xfrm>
          <a:off x="1475656" y="1484784"/>
          <a:ext cx="5903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Equation" r:id="rId5" imgW="2869920" imgH="469800" progId="Equation.DSMT4">
                  <p:embed/>
                </p:oleObj>
              </mc:Choice>
              <mc:Fallback>
                <p:oleObj name="Equation" r:id="rId5" imgW="286992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84784"/>
                        <a:ext cx="59039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767464"/>
              </p:ext>
            </p:extLst>
          </p:nvPr>
        </p:nvGraphicFramePr>
        <p:xfrm>
          <a:off x="2843808" y="3861048"/>
          <a:ext cx="24558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Equation" r:id="rId7" imgW="1193760" imgH="203040" progId="Equation.DSMT4">
                  <p:embed/>
                </p:oleObj>
              </mc:Choice>
              <mc:Fallback>
                <p:oleObj name="Equation" r:id="rId7" imgW="1193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861048"/>
                        <a:ext cx="24558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724" y="3356992"/>
            <a:ext cx="561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no correlations between time and velocity components: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0495" y="450912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Can be solved as two 1-D inverse </a:t>
            </a:r>
            <a:r>
              <a:rPr lang="en-GB" dirty="0"/>
              <a:t>F</a:t>
            </a:r>
            <a:r>
              <a:rPr lang="en-GB" dirty="0" smtClean="0"/>
              <a:t>ourier transformations: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72200" y="1700808"/>
            <a:ext cx="936104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296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reduction procedure:</a:t>
            </a:r>
            <a:endParaRPr lang="en-GB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5" y="30692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6546"/>
              </p:ext>
            </p:extLst>
          </p:nvPr>
        </p:nvGraphicFramePr>
        <p:xfrm>
          <a:off x="6845395" y="3339137"/>
          <a:ext cx="1080000" cy="24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" name="Equation" r:id="rId5" imgW="774360" imgH="177480" progId="Equation.DSMT4">
                  <p:embed/>
                </p:oleObj>
              </mc:Choice>
              <mc:Fallback>
                <p:oleObj name="Equation" r:id="rId5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5395" y="3339137"/>
                        <a:ext cx="1080000" cy="24786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271928"/>
              </p:ext>
            </p:extLst>
          </p:nvPr>
        </p:nvGraphicFramePr>
        <p:xfrm>
          <a:off x="6845395" y="3659015"/>
          <a:ext cx="1080000" cy="23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7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5395" y="3659015"/>
                        <a:ext cx="1080000" cy="232615"/>
                      </a:xfrm>
                      <a:prstGeom prst="rect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67823"/>
              </p:ext>
            </p:extLst>
          </p:nvPr>
        </p:nvGraphicFramePr>
        <p:xfrm>
          <a:off x="6845395" y="4019054"/>
          <a:ext cx="1080000" cy="23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8" name="Equation" r:id="rId9" imgW="812520" imgH="177480" progId="Equation.DSMT4">
                  <p:embed/>
                </p:oleObj>
              </mc:Choice>
              <mc:Fallback>
                <p:oleObj name="Equation" r:id="rId9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5395" y="4019054"/>
                        <a:ext cx="1080000" cy="236250"/>
                      </a:xfrm>
                      <a:prstGeom prst="rect">
                        <a:avLst/>
                      </a:prstGeom>
                      <a:ln w="25400"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01361"/>
              </p:ext>
            </p:extLst>
          </p:nvPr>
        </p:nvGraphicFramePr>
        <p:xfrm>
          <a:off x="899592" y="1916832"/>
          <a:ext cx="90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1916832"/>
                        <a:ext cx="90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06673"/>
              </p:ext>
            </p:extLst>
          </p:nvPr>
        </p:nvGraphicFramePr>
        <p:xfrm>
          <a:off x="899592" y="2420928"/>
          <a:ext cx="132505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Equation" r:id="rId13" imgW="952200" imgH="241200" progId="Equation.DSMT4">
                  <p:embed/>
                </p:oleObj>
              </mc:Choice>
              <mc:Fallback>
                <p:oleObj name="Equation" r:id="rId13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592" y="2420928"/>
                        <a:ext cx="132505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818224"/>
              </p:ext>
            </p:extLst>
          </p:nvPr>
        </p:nvGraphicFramePr>
        <p:xfrm>
          <a:off x="2777624" y="2348880"/>
          <a:ext cx="22796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15" imgW="1638000" imgH="279360" progId="Equation.DSMT4">
                  <p:embed/>
                </p:oleObj>
              </mc:Choice>
              <mc:Fallback>
                <p:oleObj name="Equation" r:id="rId15" imgW="1638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7624" y="2348880"/>
                        <a:ext cx="22796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79712" y="191683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pulse velocity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7" y="231118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-- velocity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GB" dirty="0" smtClean="0"/>
              <a:t>Inverting integral equation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987338"/>
              </p:ext>
            </p:extLst>
          </p:nvPr>
        </p:nvGraphicFramePr>
        <p:xfrm>
          <a:off x="1475656" y="1049362"/>
          <a:ext cx="59039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Equation" r:id="rId3" imgW="2869920" imgH="469800" progId="Equation.DSMT4">
                  <p:embed/>
                </p:oleObj>
              </mc:Choice>
              <mc:Fallback>
                <p:oleObj name="Equation" r:id="rId3" imgW="286992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49362"/>
                        <a:ext cx="590391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10023"/>
              </p:ext>
            </p:extLst>
          </p:nvPr>
        </p:nvGraphicFramePr>
        <p:xfrm>
          <a:off x="611560" y="2864421"/>
          <a:ext cx="2244180" cy="7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Equation" r:id="rId5" imgW="1168200" imgH="368280" progId="Equation.DSMT4">
                  <p:embed/>
                </p:oleObj>
              </mc:Choice>
              <mc:Fallback>
                <p:oleObj name="Equation" r:id="rId5" imgW="1168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864421"/>
                        <a:ext cx="2244180" cy="7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75984"/>
              </p:ext>
            </p:extLst>
          </p:nvPr>
        </p:nvGraphicFramePr>
        <p:xfrm>
          <a:off x="3136995" y="2780928"/>
          <a:ext cx="18082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Equation" r:id="rId7" imgW="927000" imgH="368280" progId="Equation.DSMT4">
                  <p:embed/>
                </p:oleObj>
              </mc:Choice>
              <mc:Fallback>
                <p:oleObj name="Equation" r:id="rId7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6995" y="2780928"/>
                        <a:ext cx="1808279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39924"/>
              </p:ext>
            </p:extLst>
          </p:nvPr>
        </p:nvGraphicFramePr>
        <p:xfrm>
          <a:off x="5436096" y="2780928"/>
          <a:ext cx="261420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Equation" r:id="rId9" imgW="1384200" imgH="380880" progId="Equation.DSMT4">
                  <p:embed/>
                </p:oleObj>
              </mc:Choice>
              <mc:Fallback>
                <p:oleObj name="Equation" r:id="rId9" imgW="1384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6096" y="2780928"/>
                        <a:ext cx="2614204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5575" y="2276872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Fourier transformation: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7553"/>
              </p:ext>
            </p:extLst>
          </p:nvPr>
        </p:nvGraphicFramePr>
        <p:xfrm>
          <a:off x="683568" y="4149080"/>
          <a:ext cx="762986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Equation" r:id="rId11" imgW="2387520" imgH="495000" progId="Equation.DSMT4">
                  <p:embed/>
                </p:oleObj>
              </mc:Choice>
              <mc:Fallback>
                <p:oleObj name="Equation" r:id="rId11" imgW="2387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4149080"/>
                        <a:ext cx="7629865" cy="1584176"/>
                      </a:xfrm>
                      <a:prstGeom prst="rect">
                        <a:avLst/>
                      </a:prstGeom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71800" y="4653136"/>
            <a:ext cx="504056" cy="648072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55575" y="3861048"/>
            <a:ext cx="58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Algebraic equation for velocity transfer Fourier components: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99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Kernel of the matrix equation for the </a:t>
            </a:r>
            <a:r>
              <a:rPr lang="en-GB" dirty="0"/>
              <a:t>F</a:t>
            </a:r>
            <a:r>
              <a:rPr lang="en-GB" dirty="0" smtClean="0"/>
              <a:t>ourier components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67" y="2204864"/>
            <a:ext cx="4845913" cy="35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570739"/>
              </p:ext>
            </p:extLst>
          </p:nvPr>
        </p:nvGraphicFramePr>
        <p:xfrm>
          <a:off x="4452442" y="1556792"/>
          <a:ext cx="4007990" cy="86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442" y="1556792"/>
                        <a:ext cx="4007990" cy="867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4600" y="2728390"/>
            <a:ext cx="4071526" cy="2625502"/>
            <a:chOff x="842426" y="3937816"/>
            <a:chExt cx="4071526" cy="2764758"/>
          </a:xfrm>
        </p:grpSpPr>
        <p:pic>
          <p:nvPicPr>
            <p:cNvPr id="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7830" y="2633683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1593894" y="4672606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1846" y="3021778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7209" y="3515823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2900589" y="3885155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-681749" y="3611806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5075" y="3796472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56176" y="3544443"/>
            <a:ext cx="792088" cy="6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56126" y="4228254"/>
            <a:ext cx="1700050" cy="95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3378" y="550794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172974" y="37447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0509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Amplitudes of the integrals:</a:t>
            </a:r>
            <a:endParaRPr lang="en-GB" dirty="0"/>
          </a:p>
        </p:txBody>
      </p:sp>
      <p:pic>
        <p:nvPicPr>
          <p:cNvPr id="10315" name="Picture 1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6" y="1362541"/>
            <a:ext cx="2442495" cy="2160000"/>
          </a:xfrm>
          <a:prstGeom prst="rect">
            <a:avLst/>
          </a:prstGeom>
        </p:spPr>
      </p:pic>
      <p:pic>
        <p:nvPicPr>
          <p:cNvPr id="10316" name="Picture 10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909326"/>
            <a:ext cx="2604800" cy="2160000"/>
          </a:xfrm>
          <a:prstGeom prst="rect">
            <a:avLst/>
          </a:prstGeom>
        </p:spPr>
      </p:pic>
      <p:pic>
        <p:nvPicPr>
          <p:cNvPr id="10317" name="Picture 10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009152"/>
            <a:ext cx="2442495" cy="2160000"/>
          </a:xfrm>
          <a:prstGeom prst="rect">
            <a:avLst/>
          </a:prstGeom>
        </p:spPr>
      </p:pic>
      <p:pic>
        <p:nvPicPr>
          <p:cNvPr id="10318" name="Picture 10317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07443"/>
            <a:ext cx="244207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Recovering scattering signal using deconvolution 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2150"/>
            <a:ext cx="4269784" cy="32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97" y="4293096"/>
            <a:ext cx="3169815" cy="237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4174406" cy="31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88973"/>
              </p:ext>
            </p:extLst>
          </p:nvPr>
        </p:nvGraphicFramePr>
        <p:xfrm>
          <a:off x="7164288" y="1659855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59855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62640"/>
              </p:ext>
            </p:extLst>
          </p:nvPr>
        </p:nvGraphicFramePr>
        <p:xfrm>
          <a:off x="7164288" y="1340768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2"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340768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188826"/>
              </p:ext>
            </p:extLst>
          </p:nvPr>
        </p:nvGraphicFramePr>
        <p:xfrm>
          <a:off x="4139952" y="5157192"/>
          <a:ext cx="1079500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name="Equation" r:id="rId10" imgW="812520" imgH="177480" progId="Equation.DSMT4">
                  <p:embed/>
                </p:oleObj>
              </mc:Choice>
              <mc:Fallback>
                <p:oleObj name="Equation" r:id="rId10" imgW="812520" imgH="177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157192"/>
                        <a:ext cx="1079500" cy="2365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96510"/>
              </p:ext>
            </p:extLst>
          </p:nvPr>
        </p:nvGraphicFramePr>
        <p:xfrm>
          <a:off x="4139952" y="4828207"/>
          <a:ext cx="10795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Equation" r:id="rId12" imgW="825480" imgH="177480" progId="Equation.DSMT4">
                  <p:embed/>
                </p:oleObj>
              </mc:Choice>
              <mc:Fallback>
                <p:oleObj name="Equation" r:id="rId12" imgW="82548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828207"/>
                        <a:ext cx="1079500" cy="2333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14978"/>
              </p:ext>
            </p:extLst>
          </p:nvPr>
        </p:nvGraphicFramePr>
        <p:xfrm>
          <a:off x="4139952" y="4509120"/>
          <a:ext cx="1079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name="Equation" r:id="rId13" imgW="774360" imgH="177480" progId="Equation.DSMT4">
                  <p:embed/>
                </p:oleObj>
              </mc:Choice>
              <mc:Fallback>
                <p:oleObj name="Equation" r:id="rId13" imgW="77436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509120"/>
                        <a:ext cx="1079500" cy="2476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8064" y="2247873"/>
            <a:ext cx="299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Recovered From results of the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convolution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Recovered distribution, pseudo- streamlines method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96544" cy="4669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628800"/>
            <a:ext cx="389877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36096" y="205324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49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49790"/>
            <a:ext cx="3327930" cy="294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2" y="925324"/>
            <a:ext cx="3653632" cy="323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3672408" cy="32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9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Resolution deconvolution. Direct Fourier Method</a:t>
            </a:r>
            <a:endParaRPr lang="en-GB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77" y="3984979"/>
            <a:ext cx="363479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170080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noise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923928" y="4581128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noisy signal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15501" y="46531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Spectrum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Direct Fourier method InvertPulse3 problem on 10/01/2019 (Invalid phase shift?)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340768"/>
            <a:ext cx="2877778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437112"/>
            <a:ext cx="2877778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099" y="1340768"/>
            <a:ext cx="2877778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02" y="1340768"/>
            <a:ext cx="287777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>
                <a:solidFill>
                  <a:srgbClr val="FF0000"/>
                </a:solidFill>
              </a:rPr>
              <a:t>Nasty diffraction equation</a:t>
            </a:r>
            <a:r>
              <a:rPr lang="en-GB" sz="2000" dirty="0" smtClean="0"/>
              <a:t>.</a:t>
            </a:r>
          </a:p>
          <a:p>
            <a:r>
              <a:rPr lang="en-GB" sz="2400" dirty="0" smtClean="0">
                <a:solidFill>
                  <a:srgbClr val="0000FF"/>
                </a:solidFill>
              </a:rPr>
              <a:t>Q-</a:t>
            </a:r>
            <a:r>
              <a:rPr lang="en-GB" sz="2400" dirty="0" err="1" smtClean="0">
                <a:solidFill>
                  <a:srgbClr val="0000FF"/>
                </a:solidFill>
              </a:rPr>
              <a:t>dependance</a:t>
            </a:r>
            <a:endParaRPr lang="en-GB" sz="2400" dirty="0" smtClean="0">
              <a:solidFill>
                <a:srgbClr val="0000FF"/>
              </a:solidFill>
            </a:endParaRPr>
          </a:p>
          <a:p>
            <a:r>
              <a:rPr lang="en-GB" sz="2000" dirty="0" smtClean="0"/>
              <a:t>Correct error calculations.</a:t>
            </a:r>
          </a:p>
          <a:p>
            <a:r>
              <a:rPr lang="en-GB" sz="2000" dirty="0" smtClean="0"/>
              <a:t>Noise and </a:t>
            </a:r>
            <a:r>
              <a:rPr lang="en-GB" sz="2000" dirty="0" err="1" smtClean="0"/>
              <a:t>spurions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New reduction software package.</a:t>
            </a:r>
          </a:p>
          <a:p>
            <a:r>
              <a:rPr lang="en-GB" sz="2000" dirty="0"/>
              <a:t>k</a:t>
            </a:r>
            <a:r>
              <a:rPr lang="en-GB" sz="2000" dirty="0" smtClean="0"/>
              <a:t>-resolution</a:t>
            </a:r>
          </a:p>
          <a:p>
            <a:r>
              <a:rPr lang="en-GB" sz="2000" dirty="0" smtClean="0"/>
              <a:t>Precise measurement of moderator profiles and chopper phase on the fly (MERLIN has problem with this)</a:t>
            </a:r>
          </a:p>
          <a:p>
            <a:r>
              <a:rPr lang="en-GB" sz="2000" dirty="0" smtClean="0"/>
              <a:t>Change in chopper packs to allow optimal neutron pules shape.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356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Scattering equation and its solutions in neutron scattering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294024"/>
              </p:ext>
            </p:extLst>
          </p:nvPr>
        </p:nvGraphicFramePr>
        <p:xfrm>
          <a:off x="971600" y="1772816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2816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148064" y="1628800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71600" y="2852936"/>
            <a:ext cx="59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Analysed within FWFM (full width at half-max) approximation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491373"/>
            <a:ext cx="726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 would allow some limiting account for resolution function shape.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8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848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Knowledge of instrument resolution function and DSP would provide substantial improvement in instrument resolution and beam usage.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615473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time and </a:t>
            </a:r>
            <a:r>
              <a:rPr lang="en-GB" smtClean="0"/>
              <a:t>efforts needed </a:t>
            </a:r>
            <a:r>
              <a:rPr lang="en-GB" dirty="0" smtClean="0"/>
              <a:t>to make it 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09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778098"/>
          </a:xfrm>
        </p:spPr>
        <p:txBody>
          <a:bodyPr>
            <a:noAutofit/>
          </a:bodyPr>
          <a:lstStyle/>
          <a:p>
            <a:r>
              <a:rPr lang="en-GB" sz="2800" dirty="0" smtClean="0"/>
              <a:t>Alternative approach: invert integral equation directly: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7486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1D problem is easy invertible:</a:t>
            </a:r>
            <a:endParaRPr lang="en-GB" sz="28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57" y="1930693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3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44" y="2117973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0680663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4" name="Equation" r:id="rId6" imgW="4140000" imgH="457200" progId="Equation.DSMT4">
                    <p:embed/>
                  </p:oleObj>
                </mc:Choice>
                <mc:Fallback>
                  <p:oleObj name="Equation" r:id="rId6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2426" y="4077072"/>
            <a:ext cx="4071526" cy="2625502"/>
            <a:chOff x="842426" y="3937816"/>
            <a:chExt cx="4071526" cy="2764758"/>
          </a:xfrm>
        </p:grpSpPr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87624" y="2204864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 function R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08104" y="2204864"/>
            <a:ext cx="432048" cy="1846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0152" y="198884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 S(x)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5651" y="2852936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87161" y="3222268"/>
            <a:ext cx="707104" cy="2787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5656" y="3982365"/>
            <a:ext cx="2339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Spectral intensities for: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19" idx="1"/>
          </p:cNvCxnSpPr>
          <p:nvPr/>
        </p:nvCxnSpPr>
        <p:spPr>
          <a:xfrm flipH="1" flipV="1">
            <a:off x="2051720" y="6021288"/>
            <a:ext cx="1025319" cy="505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4370460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Resolution function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85035" y="4864505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Signal to recover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3358415" y="5233837"/>
            <a:ext cx="0" cy="643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-223923" y="4960488"/>
            <a:ext cx="2184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Registered signal </a:t>
            </a:r>
            <a:r>
              <a:rPr lang="en-GB" i="1" dirty="0" smtClean="0">
                <a:solidFill>
                  <a:srgbClr val="0000FF"/>
                </a:solidFill>
              </a:rPr>
              <a:t>I(</a:t>
            </a:r>
            <a:r>
              <a:rPr lang="en-GB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e</a:t>
            </a:r>
            <a:r>
              <a:rPr lang="en-GB" i="1" dirty="0" smtClean="0">
                <a:solidFill>
                  <a:srgbClr val="0000FF"/>
                </a:solidFill>
              </a:rPr>
              <a:t>) </a:t>
            </a:r>
            <a:endParaRPr lang="en-GB" i="1" dirty="0">
              <a:solidFill>
                <a:srgbClr val="0000FF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52901" y="5145154"/>
            <a:ext cx="278739" cy="66011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82145" y="4220885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CC00"/>
                </a:solidFill>
              </a:rPr>
              <a:t>Recovered signal</a:t>
            </a:r>
            <a:endParaRPr lang="en-GB" dirty="0">
              <a:solidFill>
                <a:srgbClr val="00CC00"/>
              </a:solidFill>
            </a:endParaRPr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6085651" y="4590217"/>
            <a:ext cx="1076190" cy="458954"/>
          </a:xfrm>
          <a:prstGeom prst="straightConnector1">
            <a:avLst/>
          </a:prstGeom>
          <a:ln w="127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869560" cy="93610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/>
              <a:t>Model experiment. MERLIN, </a:t>
            </a:r>
            <a:r>
              <a:rPr lang="en-GB" sz="2800" dirty="0" err="1" smtClean="0"/>
              <a:t>multirep</a:t>
            </a:r>
            <a:r>
              <a:rPr lang="en-GB" sz="2800" dirty="0" smtClean="0"/>
              <a:t> mode, weakly-dispersive system: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56740"/>
            <a:ext cx="276815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38626"/>
            <a:ext cx="4392488" cy="34492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576" y="3284984"/>
            <a:ext cx="45719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8569" y="3441700"/>
            <a:ext cx="4247487" cy="1499468"/>
          </a:xfrm>
          <a:prstGeom prst="bentConnector3">
            <a:avLst>
              <a:gd name="adj1" fmla="val 6806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994614" y="4496704"/>
            <a:ext cx="4306281" cy="116703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Simulated MERLIN Moderator profile with areas selected by chopper: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92187"/>
            <a:ext cx="571022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08142"/>
              </p:ext>
            </p:extLst>
          </p:nvPr>
        </p:nvGraphicFramePr>
        <p:xfrm>
          <a:off x="5796136" y="2348880"/>
          <a:ext cx="1830204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Equation" r:id="rId4" imgW="774360" imgH="177480" progId="Equation.DSMT4">
                  <p:embed/>
                </p:oleObj>
              </mc:Choice>
              <mc:Fallback>
                <p:oleObj name="Equation" r:id="rId4" imgW="774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6136" y="2348880"/>
                        <a:ext cx="1830204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46546"/>
              </p:ext>
            </p:extLst>
          </p:nvPr>
        </p:nvGraphicFramePr>
        <p:xfrm>
          <a:off x="6444208" y="3524985"/>
          <a:ext cx="1949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6" imgW="825480" imgH="177480" progId="Equation.DSMT4">
                  <p:embed/>
                </p:oleObj>
              </mc:Choice>
              <mc:Fallback>
                <p:oleObj name="Equation" r:id="rId6" imgW="825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3524985"/>
                        <a:ext cx="19494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619076"/>
              </p:ext>
            </p:extLst>
          </p:nvPr>
        </p:nvGraphicFramePr>
        <p:xfrm>
          <a:off x="6228184" y="4293096"/>
          <a:ext cx="19192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8" imgW="812520" imgH="177480" progId="Equation.DSMT4">
                  <p:embed/>
                </p:oleObj>
              </mc:Choice>
              <mc:Fallback>
                <p:oleObj name="Equation" r:id="rId8" imgW="812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8184" y="4293096"/>
                        <a:ext cx="19192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41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0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Time-velocity distribution</a:t>
            </a:r>
            <a:br>
              <a:rPr lang="en-GB" dirty="0" smtClean="0"/>
            </a:br>
            <a:r>
              <a:rPr lang="en-GB" dirty="0" smtClean="0"/>
              <a:t>Moving pulse from chopper to sample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1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9616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7951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54884"/>
              </p:ext>
            </p:extLst>
          </p:nvPr>
        </p:nvGraphicFramePr>
        <p:xfrm>
          <a:off x="349250" y="1557338"/>
          <a:ext cx="42592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5" imgW="2070000" imgH="457200" progId="Equation.DSMT4">
                  <p:embed/>
                </p:oleObj>
              </mc:Choice>
              <mc:Fallback>
                <p:oleObj name="Equation" r:id="rId5" imgW="20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557338"/>
                        <a:ext cx="4259263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21493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299695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77395" y="1702549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04248" y="638132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8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 (rep 1)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05334" y="2411490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7610" y="3717138"/>
            <a:ext cx="107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3347864" y="2564904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4827" y="14847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 at sample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2189" y="5219908"/>
            <a:ext cx="16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Time at sample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53421" y="3728065"/>
            <a:ext cx="12228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 at detector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4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465</Words>
  <Application>Microsoft Office PowerPoint</Application>
  <PresentationFormat>On-screen Show (4:3)</PresentationFormat>
  <Paragraphs>85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Symbol</vt:lpstr>
      <vt:lpstr>Office Theme</vt:lpstr>
      <vt:lpstr>Equation</vt:lpstr>
      <vt:lpstr>Digital signal processing to increase resolution and efficiency of inelastic instruments</vt:lpstr>
      <vt:lpstr>Scattering equation and its solutions in neutron scattering</vt:lpstr>
      <vt:lpstr>Alternative approach: invert integral equation directly:</vt:lpstr>
      <vt:lpstr>Model experiment. MERLIN, multirep mode, weakly-dispersive system:</vt:lpstr>
      <vt:lpstr>Simulated MERLIN Moderator profile with areas selected by chopper:</vt:lpstr>
      <vt:lpstr>Time velocity distributions</vt:lpstr>
      <vt:lpstr>Time-velocity distribution Moving pulse from chopper to sample</vt:lpstr>
      <vt:lpstr>PowerPoint Presentation</vt:lpstr>
      <vt:lpstr>Velocity profile changes from sample to detector (rep 1)</vt:lpstr>
      <vt:lpstr>Time profile at a detector:</vt:lpstr>
      <vt:lpstr>Velocity distribution and its recovery using standard data reduction procedure:</vt:lpstr>
      <vt:lpstr>Inverting integral equation</vt:lpstr>
      <vt:lpstr>Kernel of the matrix equation for the Fourier components</vt:lpstr>
      <vt:lpstr>Amplitudes of the integrals:</vt:lpstr>
      <vt:lpstr>Recovering scattering signal using deconvolution :</vt:lpstr>
      <vt:lpstr>Recovered distribution, pseudo- streamlines method</vt:lpstr>
      <vt:lpstr>Resolution deconvolution. Direct Fourier Method</vt:lpstr>
      <vt:lpstr>Direct Fourier method InvertPulse3 problem on 10/01/2019 (Invalid phase shift?)</vt:lpstr>
      <vt:lpstr>Problems left</vt:lpstr>
      <vt:lpstr>Conclusion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 to increase resolution and efficiency of inelastic instruments</dc:title>
  <dc:creator>Buts, Alex (STFC,RAL,ISIS)</dc:creator>
  <cp:lastModifiedBy>Alex Buts (STFC ISIS RAL)</cp:lastModifiedBy>
  <cp:revision>61</cp:revision>
  <dcterms:created xsi:type="dcterms:W3CDTF">2018-01-23T12:35:38Z</dcterms:created>
  <dcterms:modified xsi:type="dcterms:W3CDTF">2019-01-10T10:27:13Z</dcterms:modified>
</cp:coreProperties>
</file>